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19.png" ContentType="image/png"/>
  <Override PartName="/ppt/media/image1.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7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12BA30E3-5AE5-4B33-B5EC-969D05994E8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blog.netwrix.com/2020/02/11/data-loss-prevention-dlp/" TargetMode="External"/><Relationship Id="rId2" Type="http://schemas.openxmlformats.org/officeDocument/2006/relationships/hyperlink" Target="https://blog.netwrix.com/2021/02/10/data-leakage/" TargetMode="External"/><Relationship Id="rId3" Type="http://schemas.openxmlformats.org/officeDocument/2006/relationships/slide" Target="../slides/slide4.xml"/><Relationship Id="rId4"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sldImg"/>
          </p:nvPr>
        </p:nvSpPr>
        <p:spPr>
          <a:xfrm>
            <a:off x="533520" y="764280"/>
            <a:ext cx="6704640" cy="3771360"/>
          </a:xfrm>
          <a:prstGeom prst="rect">
            <a:avLst/>
          </a:prstGeom>
        </p:spPr>
      </p:sp>
      <p:sp>
        <p:nvSpPr>
          <p:cNvPr id="118" name="PlaceHolder 2"/>
          <p:cNvSpPr>
            <a:spLocks noGrp="1"/>
          </p:cNvSpPr>
          <p:nvPr>
            <p:ph type="body"/>
          </p:nvPr>
        </p:nvSpPr>
        <p:spPr>
          <a:xfrm>
            <a:off x="777240" y="4777560"/>
            <a:ext cx="6217560" cy="4525920"/>
          </a:xfrm>
          <a:prstGeom prst="rect">
            <a:avLst/>
          </a:prstGeom>
        </p:spPr>
        <p:txBody>
          <a:bodyPr lIns="0" rIns="0" tIns="0" bIns="0">
            <a:noAutofit/>
          </a:bodyPr>
          <a:p>
            <a:pPr lvl="2" marL="216000" indent="-216000">
              <a:buClr>
                <a:srgbClr val="000000"/>
              </a:buClr>
              <a:buSzPct val="45000"/>
              <a:buFont typeface="Wingdings" charset="2"/>
              <a:buChar char=""/>
            </a:pPr>
            <a:r>
              <a:rPr b="0" lang="en-US" sz="1800" spc="-1" strike="noStrike">
                <a:latin typeface="Arial"/>
              </a:rPr>
              <a:t>#1. Inventory of Authorized and Unauthorized Devices.</a:t>
            </a:r>
            <a:endParaRPr b="0" lang="en-US" sz="1800" spc="-1" strike="noStrike">
              <a:latin typeface="Arial"/>
            </a:endParaRPr>
          </a:p>
          <a:p>
            <a:r>
              <a:rPr b="0" lang="en-US" sz="1800" spc="-1" strike="noStrike">
                <a:latin typeface="Arial"/>
              </a:rPr>
              <a:t>Organizations must actively manage all the hardware devices on the network, so that only authorized devices are given access and unauthorized devices can be quickly identified and disconnected before they inflict any harm.</a:t>
            </a:r>
            <a:endParaRPr b="0" lang="en-US" sz="1800" spc="-1" strike="noStrike">
              <a:latin typeface="Arial"/>
            </a:endParaRPr>
          </a:p>
          <a:p>
            <a:r>
              <a:rPr b="0" lang="en-US" sz="1800" spc="-1" strike="noStrike">
                <a:solidFill>
                  <a:srgbClr val="800000"/>
                </a:solidFill>
                <a:latin typeface="Open sans;Droid Sans"/>
              </a:rPr>
              <a:t>Why is this critical? </a:t>
            </a:r>
            <a:r>
              <a:rPr b="0" lang="en-US" sz="1800" spc="-1" strike="noStrike">
                <a:solidFill>
                  <a:srgbClr val="54585c"/>
                </a:solidFill>
                <a:latin typeface="Open sans;Droid Sans"/>
              </a:rPr>
              <a:t>Attackers are continuously scanning the address space of organizations, waiting for new and unprotected systems to be attached to the network. This control is especially critical for organizations that allow BYOD, since hackers are specifically looking for devices that come and go off of the enterprise’s network.</a:t>
            </a:r>
            <a:endParaRPr b="0" lang="en-US" sz="18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sldImg"/>
          </p:nvPr>
        </p:nvSpPr>
        <p:spPr>
          <a:xfrm>
            <a:off x="533880" y="764280"/>
            <a:ext cx="6704280" cy="3771360"/>
          </a:xfrm>
          <a:prstGeom prst="rect">
            <a:avLst/>
          </a:prstGeom>
        </p:spPr>
      </p:sp>
      <p:sp>
        <p:nvSpPr>
          <p:cNvPr id="120" name="PlaceHolder 2"/>
          <p:cNvSpPr>
            <a:spLocks noGrp="1"/>
          </p:cNvSpPr>
          <p:nvPr>
            <p:ph type="body"/>
          </p:nvPr>
        </p:nvSpPr>
        <p:spPr>
          <a:xfrm>
            <a:off x="777240" y="4777560"/>
            <a:ext cx="6217560" cy="4525920"/>
          </a:xfrm>
          <a:prstGeom prst="rect">
            <a:avLst/>
          </a:prstGeom>
        </p:spPr>
        <p:txBody>
          <a:bodyPr lIns="0" rIns="0" tIns="0" bIns="0">
            <a:noAutofit/>
          </a:bodyPr>
          <a:p>
            <a:r>
              <a:rPr b="0" lang="en-US" sz="1800" spc="-1" strike="noStrike">
                <a:solidFill>
                  <a:srgbClr val="54585c"/>
                </a:solidFill>
                <a:latin typeface="Open sans;Droid Sans"/>
              </a:rPr>
              <a:t>#8. Malware Defenses.</a:t>
            </a:r>
            <a:endParaRPr b="0" lang="en-US" sz="1800" spc="-1" strike="noStrike">
              <a:latin typeface="Arial"/>
            </a:endParaRPr>
          </a:p>
          <a:p>
            <a:r>
              <a:rPr b="0" lang="en-US" sz="1800" spc="-1" strike="noStrike">
                <a:latin typeface="Arial"/>
              </a:rPr>
              <a:t>Organizations need to make sure they can control the installation and execution of malicious code at multiple points in the enterprise. This control recommends using automated tools to continuously monitor workstations, servers and mobile devices with anti-virus, anti-spyware, personal firewalls and host-based IPS functionality.</a:t>
            </a:r>
            <a:endParaRPr b="0" lang="en-US" sz="1800" spc="-1" strike="noStrike">
              <a:latin typeface="Arial"/>
            </a:endParaRPr>
          </a:p>
          <a:p>
            <a:r>
              <a:rPr b="0" lang="en-US" sz="1800" spc="-1" strike="noStrike">
                <a:solidFill>
                  <a:srgbClr val="800000"/>
                </a:solidFill>
                <a:latin typeface="Open sans;Droid Sans"/>
              </a:rPr>
              <a:t>Why is this critical?</a:t>
            </a:r>
            <a:r>
              <a:rPr b="0" lang="en-US" sz="1800" spc="-1" strike="noStrike">
                <a:solidFill>
                  <a:srgbClr val="54585c"/>
                </a:solidFill>
                <a:latin typeface="Open sans;Droid Sans"/>
              </a:rPr>
              <a:t> Modern malware can be fast-moving and fast-changing, and it can enter through any number of points. Therefore, malware defenses must be able to operate in this dynamic environment through large-scale automation, updating and integration with processes like incident response</a:t>
            </a:r>
            <a:r>
              <a:rPr b="0" lang="en-US" sz="2000" spc="-1" strike="noStrike">
                <a:solidFill>
                  <a:srgbClr val="54585c"/>
                </a:solidFill>
                <a:latin typeface="Open sans;Droid Sans"/>
              </a:rPr>
              <a:t>.</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sldImg"/>
          </p:nvPr>
        </p:nvSpPr>
        <p:spPr>
          <a:xfrm>
            <a:off x="533880" y="764280"/>
            <a:ext cx="6704280" cy="3771360"/>
          </a:xfrm>
          <a:prstGeom prst="rect">
            <a:avLst/>
          </a:prstGeom>
        </p:spPr>
      </p:sp>
      <p:sp>
        <p:nvSpPr>
          <p:cNvPr id="122" name="PlaceHolder 2"/>
          <p:cNvSpPr>
            <a:spLocks noGrp="1"/>
          </p:cNvSpPr>
          <p:nvPr>
            <p:ph type="body"/>
          </p:nvPr>
        </p:nvSpPr>
        <p:spPr>
          <a:xfrm>
            <a:off x="777240" y="4777560"/>
            <a:ext cx="6217560" cy="4525920"/>
          </a:xfrm>
          <a:prstGeom prst="rect">
            <a:avLst/>
          </a:prstGeom>
        </p:spPr>
        <p:txBody>
          <a:bodyPr lIns="0" rIns="0" tIns="0" bIns="0">
            <a:noAutofit/>
          </a:bodyPr>
          <a:p>
            <a:r>
              <a:rPr b="0" lang="en-US" sz="1800" spc="-1" strike="noStrike">
                <a:solidFill>
                  <a:srgbClr val="54585c"/>
                </a:solidFill>
                <a:latin typeface="Open sans;Droid Sans"/>
              </a:rPr>
              <a:t>#13. Data Protection.</a:t>
            </a:r>
            <a:endParaRPr b="0" lang="en-US" sz="1800" spc="-1" strike="noStrike">
              <a:latin typeface="Arial"/>
            </a:endParaRPr>
          </a:p>
          <a:p>
            <a:r>
              <a:rPr b="0" lang="en-US" sz="1800" spc="-1" strike="noStrike">
                <a:solidFill>
                  <a:srgbClr val="54585c"/>
                </a:solidFill>
                <a:latin typeface="Open sans;Droid Sans"/>
              </a:rPr>
              <a:t>Organizations must use appropriate processes and tools to mitigate the risk of data exfiltration and ensure the integrity of sensitive information. Data protection is best achieved through the combination of encryption, integrity protection and </a:t>
            </a:r>
            <a:r>
              <a:rPr b="0" lang="en-US" sz="1800" spc="-1" strike="noStrike">
                <a:latin typeface="Arial"/>
                <a:hlinkClick r:id="rId1"/>
              </a:rPr>
              <a:t>data loss prevention</a:t>
            </a:r>
            <a:r>
              <a:rPr b="0" lang="en-US" sz="1800" spc="-1" strike="noStrike">
                <a:solidFill>
                  <a:srgbClr val="54585c"/>
                </a:solidFill>
                <a:latin typeface="Open sans;Droid Sans"/>
              </a:rPr>
              <a:t> techniques.</a:t>
            </a:r>
            <a:endParaRPr b="0" lang="en-US" sz="1800" spc="-1" strike="noStrike">
              <a:latin typeface="Arial"/>
            </a:endParaRPr>
          </a:p>
          <a:p>
            <a:r>
              <a:rPr b="1" lang="en-US" sz="1800" spc="-1" strike="noStrike">
                <a:solidFill>
                  <a:srgbClr val="800000"/>
                </a:solidFill>
                <a:latin typeface="Arial"/>
              </a:rPr>
              <a:t> </a:t>
            </a:r>
            <a:r>
              <a:rPr b="0" lang="en-US" sz="1800" spc="-1" strike="noStrike">
                <a:solidFill>
                  <a:srgbClr val="800000"/>
                </a:solidFill>
                <a:latin typeface="Open sans;Droid Sans"/>
              </a:rPr>
              <a:t>Why is this critical?</a:t>
            </a:r>
            <a:r>
              <a:rPr b="0" lang="en-US" sz="1800" spc="-1" strike="noStrike">
                <a:solidFill>
                  <a:srgbClr val="54585c"/>
                </a:solidFill>
                <a:latin typeface="Open sans;Droid Sans"/>
              </a:rPr>
              <a:t> While many </a:t>
            </a:r>
            <a:r>
              <a:rPr b="0" lang="en-US" sz="1800" spc="-1" strike="noStrike">
                <a:latin typeface="Arial"/>
                <a:hlinkClick r:id="rId2"/>
              </a:rPr>
              <a:t>data leak</a:t>
            </a:r>
            <a:r>
              <a:rPr b="0" lang="en-US" sz="1800" spc="-1" strike="noStrike">
                <a:solidFill>
                  <a:srgbClr val="54585c"/>
                </a:solidFill>
                <a:latin typeface="Open sans;Droid Sans"/>
              </a:rPr>
              <a:t>s are deliberate theft, other instances of data loss or damage are the result of poor security practices or human errors. To minimize these risks, organizations need to implement solutions that can help detect data exfiltration and mitigate the effects of data compromise.</a:t>
            </a:r>
            <a:endParaRPr b="0" lang="en-US" sz="18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533880" y="764280"/>
            <a:ext cx="6704280" cy="3771360"/>
          </a:xfrm>
          <a:prstGeom prst="rect">
            <a:avLst/>
          </a:prstGeom>
        </p:spPr>
      </p:sp>
      <p:sp>
        <p:nvSpPr>
          <p:cNvPr id="124" name="PlaceHolder 2"/>
          <p:cNvSpPr>
            <a:spLocks noGrp="1"/>
          </p:cNvSpPr>
          <p:nvPr>
            <p:ph type="body"/>
          </p:nvPr>
        </p:nvSpPr>
        <p:spPr>
          <a:xfrm>
            <a:off x="777240" y="4777560"/>
            <a:ext cx="6217560" cy="4525920"/>
          </a:xfrm>
          <a:prstGeom prst="rect">
            <a:avLst/>
          </a:prstGeom>
        </p:spPr>
        <p:txBody>
          <a:bodyPr lIns="0" rIns="0" tIns="0" bIns="0">
            <a:noAutofit/>
          </a:bodyPr>
          <a:p>
            <a:r>
              <a:rPr b="0" lang="en-US" sz="1800" spc="-1" strike="noStrike">
                <a:latin typeface="Arial"/>
              </a:rPr>
              <a:t>#18. Application Software Security.</a:t>
            </a:r>
            <a:endParaRPr b="0" lang="en-US" sz="1800" spc="-1" strike="noStrike">
              <a:latin typeface="Arial"/>
            </a:endParaRPr>
          </a:p>
          <a:p>
            <a:r>
              <a:rPr b="0" lang="en-US" sz="1800" spc="-1" strike="noStrike">
                <a:latin typeface="Arial"/>
              </a:rPr>
              <a:t>Organizations must manage the security lifecycle of all software they use in order to detect and correct security weaknesses. In particular, they must regularly check that they use only the most current versions of each application and that all the relevant patches are installed promptly.</a:t>
            </a:r>
            <a:endParaRPr b="0" lang="en-US" sz="1800" spc="-1" strike="noStrike">
              <a:latin typeface="Arial"/>
            </a:endParaRPr>
          </a:p>
          <a:p>
            <a:endParaRPr b="0" lang="en-US" sz="1800" spc="-1" strike="noStrike">
              <a:latin typeface="Arial"/>
            </a:endParaRPr>
          </a:p>
          <a:p>
            <a:r>
              <a:rPr b="0" lang="en-US" sz="1800" spc="-1" strike="noStrike">
                <a:latin typeface="Arial"/>
              </a:rPr>
              <a:t>Why is this critical? Attackers often take advantage of vulnerabilities in web-based applications and other software. They can inject specific exploits, including buffer overflows, SQL injection attacks, cross-site scripting and click-jacking of code, to gain control over vulnerable machines.</a:t>
            </a:r>
            <a:endParaRPr b="0" lang="en-US" sz="18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4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216000"/>
            <a:ext cx="7019640" cy="4338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70"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76"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77"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216000"/>
            <a:ext cx="7019640" cy="4338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16000"/>
            <a:ext cx="7019640" cy="93564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58320" y="81000"/>
            <a:ext cx="7794000" cy="1205280"/>
          </a:xfrm>
          <a:prstGeom prst="rect">
            <a:avLst/>
          </a:prstGeom>
          <a:ln>
            <a:noFill/>
          </a:ln>
        </p:spPr>
      </p:pic>
      <p:sp>
        <p:nvSpPr>
          <p:cNvPr id="1" name="PlaceHolder 1"/>
          <p:cNvSpPr>
            <a:spLocks noGrp="1"/>
          </p:cNvSpPr>
          <p:nvPr>
            <p:ph type="title"/>
          </p:nvPr>
        </p:nvSpPr>
        <p:spPr>
          <a:xfrm>
            <a:off x="504000" y="216000"/>
            <a:ext cx="7019640" cy="9356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 name="" descr=""/>
          <p:cNvPicPr/>
          <p:nvPr/>
        </p:nvPicPr>
        <p:blipFill>
          <a:blip r:embed="rId2"/>
          <a:stretch/>
        </p:blipFill>
        <p:spPr>
          <a:xfrm>
            <a:off x="-58320" y="81000"/>
            <a:ext cx="7794000" cy="1205280"/>
          </a:xfrm>
          <a:prstGeom prst="rect">
            <a:avLst/>
          </a:prstGeom>
          <a:ln>
            <a:noFill/>
          </a:ln>
        </p:spPr>
      </p:pic>
      <p:sp>
        <p:nvSpPr>
          <p:cNvPr id="40" name="PlaceHolder 1"/>
          <p:cNvSpPr>
            <a:spLocks noGrp="1"/>
          </p:cNvSpPr>
          <p:nvPr>
            <p:ph type="title"/>
          </p:nvPr>
        </p:nvSpPr>
        <p:spPr>
          <a:xfrm>
            <a:off x="504000" y="216000"/>
            <a:ext cx="7019640" cy="9356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 name="PlaceHolder 2"/>
          <p:cNvSpPr>
            <a:spLocks noGrp="1"/>
          </p:cNvSpPr>
          <p:nvPr>
            <p:ph type="body"/>
          </p:nvPr>
        </p:nvSpPr>
        <p:spPr>
          <a:xfrm>
            <a:off x="504000" y="1368000"/>
            <a:ext cx="9071640" cy="32878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3.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www.malwarebytes.com/" TargetMode="External"/><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504000" y="216000"/>
            <a:ext cx="7019640" cy="93564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570" spc="-1" strike="noStrike">
                <a:solidFill>
                  <a:srgbClr val="ffffff"/>
                </a:solidFill>
                <a:latin typeface="Arial"/>
              </a:rPr>
              <a:t>Erika Hernandez</a:t>
            </a:r>
            <a:r>
              <a:rPr b="0" lang="en-US" sz="3570" spc="-1" strike="noStrike">
                <a:solidFill>
                  <a:srgbClr val="ffffff"/>
                </a:solidFill>
                <a:latin typeface="Arial"/>
              </a:rPr>
              <a:t>	</a:t>
            </a:r>
            <a:endParaRPr b="0" lang="en-US" sz="3570" spc="-1" strike="noStrike">
              <a:latin typeface="Arial"/>
            </a:endParaRPr>
          </a:p>
        </p:txBody>
      </p:sp>
      <p:sp>
        <p:nvSpPr>
          <p:cNvPr id="85" name="CustomShape 2"/>
          <p:cNvSpPr/>
          <p:nvPr/>
        </p:nvSpPr>
        <p:spPr>
          <a:xfrm>
            <a:off x="504000" y="1368000"/>
            <a:ext cx="9071640" cy="32878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latin typeface="Arial"/>
              </a:rPr>
              <a:t>NET 4740 </a:t>
            </a:r>
            <a:endParaRPr b="0" lang="en-US" sz="3200" spc="-1" strike="noStrike">
              <a:latin typeface="Arial"/>
            </a:endParaRPr>
          </a:p>
          <a:p>
            <a:pPr algn="ctr">
              <a:lnSpc>
                <a:spcPct val="100000"/>
              </a:lnSpc>
            </a:pPr>
            <a:r>
              <a:rPr b="0" lang="en-US" sz="3200" spc="-1" strike="noStrike">
                <a:latin typeface="Arial"/>
              </a:rPr>
              <a:t>in </a:t>
            </a:r>
            <a:endParaRPr b="0" lang="en-US" sz="3200" spc="-1" strike="noStrike">
              <a:latin typeface="Arial"/>
            </a:endParaRPr>
          </a:p>
          <a:p>
            <a:pPr algn="ctr">
              <a:lnSpc>
                <a:spcPct val="100000"/>
              </a:lnSpc>
            </a:pPr>
            <a:r>
              <a:rPr b="0" lang="en-US" sz="3200" spc="-1" strike="noStrike">
                <a:latin typeface="Arial"/>
              </a:rPr>
              <a:t>Class Presentation </a:t>
            </a:r>
            <a:endParaRPr b="0" lang="en-US" sz="3200" spc="-1" strike="noStrike">
              <a:latin typeface="Arial"/>
            </a:endParaRPr>
          </a:p>
        </p:txBody>
      </p:sp>
    </p:spTree>
  </p:cSld>
  <mc:AlternateContent>
    <mc:Choice Requires="p14">
      <p:transition spd="slow" p14:dur="2000">
        <p:wipe dir="u"/>
      </p:transition>
    </mc:Choice>
    <mc:Fallback>
      <p:transition spd="slow">
        <p:wipe dir="u"/>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457200" y="221040"/>
            <a:ext cx="7019640" cy="93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800" spc="-1" strike="noStrike">
                <a:solidFill>
                  <a:srgbClr val="ffffff"/>
                </a:solidFill>
                <a:latin typeface="Arial"/>
              </a:rPr>
              <a:t>Basic 1</a:t>
            </a:r>
            <a:r>
              <a:rPr b="0" lang="en-US" sz="2800" spc="-1" strike="noStrike">
                <a:solidFill>
                  <a:srgbClr val="ffffff"/>
                </a:solidFill>
                <a:latin typeface="Arial"/>
              </a:rPr>
              <a:t>- Inventory and Control Hardware Assets</a:t>
            </a:r>
            <a:r>
              <a:rPr b="0" lang="en-US" sz="3570" spc="-1" strike="noStrike">
                <a:solidFill>
                  <a:srgbClr val="ffffff"/>
                </a:solidFill>
                <a:latin typeface="Arial"/>
              </a:rPr>
              <a:t> </a:t>
            </a:r>
            <a:endParaRPr b="0" lang="en-US" sz="3570" spc="-1" strike="noStrike">
              <a:latin typeface="Arial"/>
            </a:endParaRPr>
          </a:p>
        </p:txBody>
      </p:sp>
      <p:sp>
        <p:nvSpPr>
          <p:cNvPr id="87" name="CustomShape 2"/>
          <p:cNvSpPr/>
          <p:nvPr/>
        </p:nvSpPr>
        <p:spPr>
          <a:xfrm>
            <a:off x="504000" y="1368000"/>
            <a:ext cx="9071640" cy="32878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148"/>
              </a:spcAft>
              <a:buClr>
                <a:srgbClr val="000000"/>
              </a:buClr>
              <a:buSzPct val="45000"/>
              <a:buFont typeface="Wingdings" charset="2"/>
              <a:buChar char=""/>
            </a:pPr>
            <a:r>
              <a:rPr b="0" lang="en-US" sz="2200" spc="-1" strike="noStrike">
                <a:latin typeface="Arial"/>
              </a:rPr>
              <a:t>Asset Owner </a:t>
            </a:r>
            <a:endParaRPr b="0" lang="en-US" sz="22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2200" spc="-1" strike="noStrike">
                <a:latin typeface="Arial"/>
              </a:rPr>
              <a:t>Asset Physical Location</a:t>
            </a:r>
            <a:endParaRPr b="0" lang="en-US" sz="22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2200" spc="-1" strike="noStrike">
                <a:latin typeface="Arial"/>
              </a:rPr>
              <a:t>Assigned assets department </a:t>
            </a:r>
            <a:endParaRPr b="0" lang="en-US" sz="22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2200" spc="-1" strike="noStrike">
                <a:latin typeface="Arial"/>
              </a:rPr>
              <a:t>Authorized devices </a:t>
            </a:r>
            <a:endParaRPr b="0" lang="en-US" sz="22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2200" spc="-1" strike="noStrike">
                <a:latin typeface="Arial"/>
              </a:rPr>
              <a:t>Controlling </a:t>
            </a:r>
            <a:endParaRPr b="0" lang="en-US" sz="22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2200" spc="-1" strike="noStrike">
                <a:latin typeface="Arial"/>
              </a:rPr>
              <a:t>Replacement </a:t>
            </a:r>
            <a:r>
              <a:rPr b="0" lang="en-US" sz="2600" spc="-1" strike="noStrike">
                <a:latin typeface="Arial"/>
              </a:rPr>
              <a:t>  </a:t>
            </a:r>
            <a:endParaRPr b="0" lang="en-US" sz="2600" spc="-1" strike="noStrike">
              <a:latin typeface="Arial"/>
            </a:endParaRPr>
          </a:p>
        </p:txBody>
      </p:sp>
      <p:pic>
        <p:nvPicPr>
          <p:cNvPr id="88" name="" descr=""/>
          <p:cNvPicPr/>
          <p:nvPr/>
        </p:nvPicPr>
        <p:blipFill>
          <a:blip r:embed="rId1"/>
          <a:stretch/>
        </p:blipFill>
        <p:spPr>
          <a:xfrm rot="21590400">
            <a:off x="5729400" y="1559880"/>
            <a:ext cx="3843360" cy="1909440"/>
          </a:xfrm>
          <a:prstGeom prst="rect">
            <a:avLst/>
          </a:prstGeom>
          <a:ln>
            <a:noFill/>
          </a:ln>
        </p:spPr>
      </p:pic>
      <p:pic>
        <p:nvPicPr>
          <p:cNvPr id="89" name="" descr=""/>
          <p:cNvPicPr/>
          <p:nvPr/>
        </p:nvPicPr>
        <p:blipFill>
          <a:blip r:embed="rId2"/>
          <a:stretch/>
        </p:blipFill>
        <p:spPr>
          <a:xfrm>
            <a:off x="7529400" y="3769560"/>
            <a:ext cx="2046240" cy="886320"/>
          </a:xfrm>
          <a:prstGeom prst="rect">
            <a:avLst/>
          </a:prstGeom>
          <a:ln>
            <a:noFill/>
          </a:ln>
        </p:spPr>
      </p:pic>
      <p:pic>
        <p:nvPicPr>
          <p:cNvPr id="90" name="" descr=""/>
          <p:cNvPicPr/>
          <p:nvPr/>
        </p:nvPicPr>
        <p:blipFill>
          <a:blip r:embed="rId3"/>
          <a:srcRect l="4477" t="33020" r="4656" b="32638"/>
          <a:stretch/>
        </p:blipFill>
        <p:spPr>
          <a:xfrm>
            <a:off x="3742200" y="4297680"/>
            <a:ext cx="3389760" cy="1279800"/>
          </a:xfrm>
          <a:prstGeom prst="rect">
            <a:avLst/>
          </a:prstGeom>
          <a:ln>
            <a:noFill/>
          </a:ln>
        </p:spPr>
      </p:pic>
    </p:spTree>
  </p:cSld>
  <mc:AlternateContent>
    <mc:Choice Requires="p14">
      <p:transition spd="slow" p14:dur="2000">
        <p:fade thruBlk="true"/>
      </p:transition>
    </mc:Choice>
    <mc:Fallback>
      <p:transition spd="slow">
        <p:fade thruBlk="tru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504000" y="216000"/>
            <a:ext cx="7019640" cy="93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800" spc="-1" strike="noStrike">
                <a:solidFill>
                  <a:srgbClr val="ffffff"/>
                </a:solidFill>
                <a:latin typeface="Arial"/>
              </a:rPr>
              <a:t>Foundational 8</a:t>
            </a:r>
            <a:r>
              <a:rPr b="0" lang="en-US" sz="2800" spc="-1" strike="noStrike">
                <a:solidFill>
                  <a:srgbClr val="ffffff"/>
                </a:solidFill>
                <a:latin typeface="Arial"/>
              </a:rPr>
              <a:t> - Malware Defense </a:t>
            </a:r>
            <a:endParaRPr b="0" lang="en-US" sz="2800" spc="-1" strike="noStrike">
              <a:latin typeface="Arial"/>
            </a:endParaRPr>
          </a:p>
        </p:txBody>
      </p:sp>
      <p:sp>
        <p:nvSpPr>
          <p:cNvPr id="92" name="CustomShape 2"/>
          <p:cNvSpPr/>
          <p:nvPr/>
        </p:nvSpPr>
        <p:spPr>
          <a:xfrm>
            <a:off x="548640" y="1371600"/>
            <a:ext cx="5668920" cy="164916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148"/>
              </a:spcAft>
              <a:buClr>
                <a:srgbClr val="000000"/>
              </a:buClr>
              <a:buSzPct val="45000"/>
              <a:buFont typeface="Wingdings" charset="2"/>
              <a:buChar char=""/>
            </a:pPr>
            <a:r>
              <a:rPr b="0" lang="en-US" sz="2200" spc="-1" strike="noStrike">
                <a:latin typeface="Arial"/>
              </a:rPr>
              <a:t>Constantly Evolving </a:t>
            </a:r>
            <a:endParaRPr b="0" lang="en-US" sz="22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2200" spc="-1" strike="noStrike">
                <a:latin typeface="Arial"/>
              </a:rPr>
              <a:t>Can cost an organization money  </a:t>
            </a:r>
            <a:endParaRPr b="0" lang="en-US" sz="22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2200" spc="-1" strike="noStrike">
                <a:latin typeface="Arial"/>
              </a:rPr>
              <a:t>Can enter at any points </a:t>
            </a:r>
            <a:endParaRPr b="0" lang="en-US" sz="2200" spc="-1" strike="noStrike">
              <a:latin typeface="Arial"/>
            </a:endParaRPr>
          </a:p>
        </p:txBody>
      </p:sp>
      <p:pic>
        <p:nvPicPr>
          <p:cNvPr id="93" name="" descr=""/>
          <p:cNvPicPr/>
          <p:nvPr/>
        </p:nvPicPr>
        <p:blipFill>
          <a:blip r:embed="rId1"/>
          <a:srcRect l="20237" t="6373" r="13876" b="6945"/>
          <a:stretch/>
        </p:blipFill>
        <p:spPr>
          <a:xfrm rot="267600">
            <a:off x="8240400" y="3418560"/>
            <a:ext cx="1376280" cy="2004840"/>
          </a:xfrm>
          <a:prstGeom prst="rect">
            <a:avLst/>
          </a:prstGeom>
          <a:ln>
            <a:noFill/>
          </a:ln>
        </p:spPr>
      </p:pic>
      <p:pic>
        <p:nvPicPr>
          <p:cNvPr id="94" name="" descr=""/>
          <p:cNvPicPr/>
          <p:nvPr/>
        </p:nvPicPr>
        <p:blipFill>
          <a:blip r:embed="rId2"/>
          <a:stretch/>
        </p:blipFill>
        <p:spPr>
          <a:xfrm>
            <a:off x="434160" y="3383280"/>
            <a:ext cx="3040200" cy="1919880"/>
          </a:xfrm>
          <a:prstGeom prst="rect">
            <a:avLst/>
          </a:prstGeom>
          <a:ln>
            <a:noFill/>
          </a:ln>
        </p:spPr>
      </p:pic>
      <p:pic>
        <p:nvPicPr>
          <p:cNvPr id="95" name="" descr=""/>
          <p:cNvPicPr/>
          <p:nvPr/>
        </p:nvPicPr>
        <p:blipFill>
          <a:blip r:embed="rId3"/>
          <a:stretch/>
        </p:blipFill>
        <p:spPr>
          <a:xfrm>
            <a:off x="3866400" y="3108960"/>
            <a:ext cx="3357000" cy="2392920"/>
          </a:xfrm>
          <a:prstGeom prst="rect">
            <a:avLst/>
          </a:prstGeom>
          <a:ln>
            <a:noFill/>
          </a:ln>
        </p:spPr>
      </p:pic>
      <p:pic>
        <p:nvPicPr>
          <p:cNvPr id="96" name="" descr=""/>
          <p:cNvPicPr/>
          <p:nvPr/>
        </p:nvPicPr>
        <p:blipFill>
          <a:blip r:embed="rId4"/>
          <a:stretch/>
        </p:blipFill>
        <p:spPr>
          <a:xfrm>
            <a:off x="6625440" y="1184760"/>
            <a:ext cx="3426840" cy="1867320"/>
          </a:xfrm>
          <a:prstGeom prst="rect">
            <a:avLst/>
          </a:prstGeom>
          <a:ln>
            <a:noFill/>
          </a:ln>
        </p:spPr>
      </p:pic>
    </p:spTree>
  </p:cSld>
  <mc:AlternateContent>
    <mc:Choice Requires="p14">
      <p:transition spd="slow" p14:dur="2000">
        <p:fade thruBlk="true"/>
      </p:transition>
    </mc:Choice>
    <mc:Fallback>
      <p:transition spd="slow">
        <p:fade thruBlk="tru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504000" y="216000"/>
            <a:ext cx="7019640" cy="93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800" spc="-1" strike="noStrike">
                <a:solidFill>
                  <a:srgbClr val="ffffff"/>
                </a:solidFill>
                <a:latin typeface="Arial"/>
              </a:rPr>
              <a:t>Foundational 13 </a:t>
            </a:r>
            <a:r>
              <a:rPr b="0" lang="en-US" sz="2800" spc="-1" strike="noStrike">
                <a:solidFill>
                  <a:srgbClr val="ffffff"/>
                </a:solidFill>
                <a:latin typeface="Arial"/>
              </a:rPr>
              <a:t>- Data Protection </a:t>
            </a:r>
            <a:endParaRPr b="0" lang="en-US" sz="2800" spc="-1" strike="noStrike">
              <a:latin typeface="Arial"/>
            </a:endParaRPr>
          </a:p>
        </p:txBody>
      </p:sp>
      <p:sp>
        <p:nvSpPr>
          <p:cNvPr id="98" name="CustomShape 2"/>
          <p:cNvSpPr/>
          <p:nvPr/>
        </p:nvSpPr>
        <p:spPr>
          <a:xfrm>
            <a:off x="91440" y="1371600"/>
            <a:ext cx="4572000" cy="192348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148"/>
              </a:spcAft>
              <a:buClr>
                <a:srgbClr val="000000"/>
              </a:buClr>
              <a:buSzPct val="45000"/>
              <a:buFont typeface="Wingdings" charset="2"/>
              <a:buChar char=""/>
            </a:pPr>
            <a:r>
              <a:rPr b="0" lang="en-US" sz="1800" spc="-1" strike="noStrike">
                <a:latin typeface="Arial"/>
              </a:rPr>
              <a:t>Data breach in 2021 in US $4.24 Million</a:t>
            </a:r>
            <a:endParaRPr b="0" lang="en-US" sz="18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1800" spc="-1" strike="noStrike">
                <a:latin typeface="Arial"/>
              </a:rPr>
              <a:t>Data protection is important  </a:t>
            </a:r>
            <a:endParaRPr b="0" lang="en-US" sz="18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1800" spc="-1" strike="noStrike">
                <a:latin typeface="Arial"/>
              </a:rPr>
              <a:t>Mitigate the risk of data</a:t>
            </a:r>
            <a:endParaRPr b="0" lang="en-US" sz="18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1800" spc="-1" strike="noStrike">
                <a:latin typeface="Arial"/>
              </a:rPr>
              <a:t>Protect sensitive information</a:t>
            </a:r>
            <a:endParaRPr b="0" lang="en-US" sz="1800" spc="-1" strike="noStrike">
              <a:latin typeface="Arial"/>
            </a:endParaRPr>
          </a:p>
          <a:p>
            <a:pPr>
              <a:lnSpc>
                <a:spcPct val="100000"/>
              </a:lnSpc>
              <a:spcAft>
                <a:spcPts val="1148"/>
              </a:spcAft>
            </a:pPr>
            <a:endParaRPr b="0" lang="en-US" sz="1800" spc="-1" strike="noStrike">
              <a:latin typeface="Arial"/>
            </a:endParaRPr>
          </a:p>
        </p:txBody>
      </p:sp>
      <p:pic>
        <p:nvPicPr>
          <p:cNvPr id="99" name="" descr=""/>
          <p:cNvPicPr/>
          <p:nvPr/>
        </p:nvPicPr>
        <p:blipFill>
          <a:blip r:embed="rId1"/>
          <a:stretch/>
        </p:blipFill>
        <p:spPr>
          <a:xfrm>
            <a:off x="7040880" y="3781440"/>
            <a:ext cx="2559960" cy="1704600"/>
          </a:xfrm>
          <a:prstGeom prst="rect">
            <a:avLst/>
          </a:prstGeom>
          <a:ln>
            <a:noFill/>
          </a:ln>
        </p:spPr>
      </p:pic>
      <p:pic>
        <p:nvPicPr>
          <p:cNvPr id="100" name="" descr=""/>
          <p:cNvPicPr/>
          <p:nvPr/>
        </p:nvPicPr>
        <p:blipFill>
          <a:blip r:embed="rId2"/>
          <a:stretch/>
        </p:blipFill>
        <p:spPr>
          <a:xfrm>
            <a:off x="3474720" y="2468880"/>
            <a:ext cx="3218760" cy="3017520"/>
          </a:xfrm>
          <a:prstGeom prst="rect">
            <a:avLst/>
          </a:prstGeom>
          <a:ln>
            <a:noFill/>
          </a:ln>
        </p:spPr>
      </p:pic>
      <p:pic>
        <p:nvPicPr>
          <p:cNvPr id="101" name="" descr=""/>
          <p:cNvPicPr/>
          <p:nvPr/>
        </p:nvPicPr>
        <p:blipFill>
          <a:blip r:embed="rId3"/>
          <a:stretch/>
        </p:blipFill>
        <p:spPr>
          <a:xfrm>
            <a:off x="6675120" y="655920"/>
            <a:ext cx="3288240" cy="3001320"/>
          </a:xfrm>
          <a:prstGeom prst="rect">
            <a:avLst/>
          </a:prstGeom>
          <a:ln>
            <a:noFill/>
          </a:ln>
        </p:spPr>
      </p:pic>
    </p:spTree>
  </p:cSld>
  <mc:AlternateContent>
    <mc:Choice Requires="p14">
      <p:transition spd="slow" p14:dur="2000">
        <p:fade thruBlk="true"/>
      </p:transition>
    </mc:Choice>
    <mc:Fallback>
      <p:transition spd="slow">
        <p:fade thruBlk="tru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504000" y="216000"/>
            <a:ext cx="7019640" cy="935640"/>
          </a:xfrm>
          <a:prstGeom prst="rect">
            <a:avLst/>
          </a:prstGeom>
          <a:noFill/>
          <a:ln>
            <a:noFill/>
          </a:ln>
        </p:spPr>
        <p:style>
          <a:lnRef idx="0"/>
          <a:fillRef idx="0"/>
          <a:effectRef idx="0"/>
          <a:fontRef idx="minor"/>
        </p:style>
        <p:txBody>
          <a:bodyPr lIns="0" rIns="0" tIns="0" bIns="0" anchor="ctr">
            <a:noAutofit/>
          </a:bodyPr>
          <a:p>
            <a:pPr>
              <a:lnSpc>
                <a:spcPct val="100000"/>
              </a:lnSpc>
            </a:pPr>
            <a:r>
              <a:rPr b="1" lang="en-US" sz="2600" spc="-1" strike="noStrike">
                <a:solidFill>
                  <a:srgbClr val="ffffff"/>
                </a:solidFill>
                <a:latin typeface="Arial"/>
              </a:rPr>
              <a:t>Organizational 18</a:t>
            </a:r>
            <a:r>
              <a:rPr b="0" lang="en-US" sz="2600" spc="-1" strike="noStrike">
                <a:solidFill>
                  <a:srgbClr val="ffffff"/>
                </a:solidFill>
                <a:latin typeface="Arial"/>
              </a:rPr>
              <a:t> – Application Software Security </a:t>
            </a:r>
            <a:endParaRPr b="0" lang="en-US" sz="2600" spc="-1" strike="noStrike">
              <a:latin typeface="Arial"/>
            </a:endParaRPr>
          </a:p>
        </p:txBody>
      </p:sp>
      <p:sp>
        <p:nvSpPr>
          <p:cNvPr id="103" name="CustomShape 2"/>
          <p:cNvSpPr/>
          <p:nvPr/>
        </p:nvSpPr>
        <p:spPr>
          <a:xfrm>
            <a:off x="645120" y="1737360"/>
            <a:ext cx="5755320" cy="1557720"/>
          </a:xfrm>
          <a:prstGeom prst="rect">
            <a:avLst/>
          </a:prstGeom>
          <a:noFill/>
          <a:ln>
            <a:noFill/>
          </a:ln>
        </p:spPr>
        <p:style>
          <a:lnRef idx="0"/>
          <a:fillRef idx="0"/>
          <a:effectRef idx="0"/>
          <a:fontRef idx="minor"/>
        </p:style>
        <p:txBody>
          <a:bodyPr lIns="0" rIns="0" tIns="0" bIns="0">
            <a:normAutofit/>
          </a:bodyPr>
          <a:p>
            <a:pPr marL="432000" indent="-323640">
              <a:lnSpc>
                <a:spcPct val="100000"/>
              </a:lnSpc>
              <a:spcAft>
                <a:spcPts val="1148"/>
              </a:spcAft>
              <a:buClr>
                <a:srgbClr val="000000"/>
              </a:buClr>
              <a:buSzPct val="45000"/>
              <a:buFont typeface="Wingdings" charset="2"/>
              <a:buChar char=""/>
            </a:pPr>
            <a:r>
              <a:rPr b="0" lang="en-US" sz="2200" spc="-1" strike="noStrike">
                <a:latin typeface="Arial"/>
              </a:rPr>
              <a:t>Update software </a:t>
            </a:r>
            <a:endParaRPr b="0" lang="en-US" sz="22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2200" spc="-1" strike="noStrike">
                <a:latin typeface="Arial"/>
              </a:rPr>
              <a:t>Patching vulnerabilities </a:t>
            </a:r>
            <a:endParaRPr b="0" lang="en-US" sz="2200" spc="-1" strike="noStrike">
              <a:latin typeface="Arial"/>
            </a:endParaRPr>
          </a:p>
          <a:p>
            <a:pPr marL="432000" indent="-323640">
              <a:lnSpc>
                <a:spcPct val="100000"/>
              </a:lnSpc>
              <a:spcAft>
                <a:spcPts val="1148"/>
              </a:spcAft>
              <a:buClr>
                <a:srgbClr val="000000"/>
              </a:buClr>
              <a:buSzPct val="45000"/>
              <a:buFont typeface="Wingdings" charset="2"/>
              <a:buChar char=""/>
            </a:pPr>
            <a:r>
              <a:rPr b="0" lang="en-US" sz="2200" spc="-1" strike="noStrike">
                <a:latin typeface="Arial"/>
              </a:rPr>
              <a:t>Mitigate attacks in the organization </a:t>
            </a:r>
            <a:endParaRPr b="0" lang="en-US" sz="2200" spc="-1" strike="noStrike">
              <a:latin typeface="Arial"/>
            </a:endParaRPr>
          </a:p>
        </p:txBody>
      </p:sp>
      <p:pic>
        <p:nvPicPr>
          <p:cNvPr id="104" name="" descr=""/>
          <p:cNvPicPr/>
          <p:nvPr/>
        </p:nvPicPr>
        <p:blipFill>
          <a:blip r:embed="rId1"/>
          <a:stretch/>
        </p:blipFill>
        <p:spPr>
          <a:xfrm>
            <a:off x="7955280" y="1280160"/>
            <a:ext cx="1919880" cy="1279800"/>
          </a:xfrm>
          <a:prstGeom prst="rect">
            <a:avLst/>
          </a:prstGeom>
          <a:ln>
            <a:noFill/>
          </a:ln>
        </p:spPr>
      </p:pic>
      <p:pic>
        <p:nvPicPr>
          <p:cNvPr id="105" name="" descr=""/>
          <p:cNvPicPr/>
          <p:nvPr/>
        </p:nvPicPr>
        <p:blipFill>
          <a:blip r:embed="rId2"/>
          <a:stretch/>
        </p:blipFill>
        <p:spPr>
          <a:xfrm>
            <a:off x="1742400" y="3840480"/>
            <a:ext cx="1914840" cy="1630080"/>
          </a:xfrm>
          <a:prstGeom prst="rect">
            <a:avLst/>
          </a:prstGeom>
          <a:ln>
            <a:noFill/>
          </a:ln>
        </p:spPr>
      </p:pic>
      <p:pic>
        <p:nvPicPr>
          <p:cNvPr id="106" name="" descr=""/>
          <p:cNvPicPr/>
          <p:nvPr/>
        </p:nvPicPr>
        <p:blipFill>
          <a:blip r:embed="rId3"/>
          <a:stretch/>
        </p:blipFill>
        <p:spPr>
          <a:xfrm>
            <a:off x="7406640" y="2774880"/>
            <a:ext cx="1987920" cy="2711160"/>
          </a:xfrm>
          <a:prstGeom prst="rect">
            <a:avLst/>
          </a:prstGeom>
          <a:ln>
            <a:noFill/>
          </a:ln>
        </p:spPr>
      </p:pic>
      <p:pic>
        <p:nvPicPr>
          <p:cNvPr id="107" name="" descr=""/>
          <p:cNvPicPr/>
          <p:nvPr/>
        </p:nvPicPr>
        <p:blipFill>
          <a:blip r:embed="rId4"/>
          <a:stretch/>
        </p:blipFill>
        <p:spPr>
          <a:xfrm>
            <a:off x="4572000" y="3200400"/>
            <a:ext cx="2334600" cy="2285640"/>
          </a:xfrm>
          <a:prstGeom prst="rect">
            <a:avLst/>
          </a:prstGeom>
          <a:ln>
            <a:noFill/>
          </a:ln>
        </p:spPr>
      </p:pic>
    </p:spTree>
  </p:cSld>
  <mc:AlternateContent>
    <mc:Choice Requires="p14">
      <p:transition spd="slow" p14:dur="2000">
        <p:fade thruBlk="true"/>
      </p:transition>
    </mc:Choice>
    <mc:Fallback>
      <p:transition spd="slow">
        <p:fade thruBlk="tru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468000" y="216000"/>
            <a:ext cx="7019640" cy="93564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570" spc="-1" strike="noStrike">
                <a:solidFill>
                  <a:srgbClr val="ffffff"/>
                </a:solidFill>
                <a:latin typeface="Arial"/>
              </a:rPr>
              <a:t>Implementation-</a:t>
            </a:r>
            <a:r>
              <a:rPr b="0" lang="en-US" sz="3200" spc="-1" strike="noStrike">
                <a:solidFill>
                  <a:srgbClr val="ffffff"/>
                </a:solidFill>
                <a:latin typeface="Arial"/>
              </a:rPr>
              <a:t> </a:t>
            </a:r>
            <a:r>
              <a:rPr b="0" lang="en-US" sz="2200" spc="-1" strike="noStrike">
                <a:solidFill>
                  <a:srgbClr val="ffffff"/>
                </a:solidFill>
                <a:latin typeface="Arial"/>
              </a:rPr>
              <a:t>Download Malware Software  </a:t>
            </a:r>
            <a:endParaRPr b="0" lang="en-US" sz="2200" spc="-1" strike="noStrike">
              <a:latin typeface="Arial"/>
            </a:endParaRPr>
          </a:p>
        </p:txBody>
      </p:sp>
      <p:pic>
        <p:nvPicPr>
          <p:cNvPr id="109" name="" descr=""/>
          <p:cNvPicPr/>
          <p:nvPr/>
        </p:nvPicPr>
        <p:blipFill>
          <a:blip r:embed="rId1"/>
          <a:stretch/>
        </p:blipFill>
        <p:spPr>
          <a:xfrm>
            <a:off x="4937760" y="1463040"/>
            <a:ext cx="4205880" cy="4034880"/>
          </a:xfrm>
          <a:prstGeom prst="rect">
            <a:avLst/>
          </a:prstGeom>
          <a:ln>
            <a:noFill/>
          </a:ln>
        </p:spPr>
      </p:pic>
      <p:sp>
        <p:nvSpPr>
          <p:cNvPr id="110" name="CustomShape 2"/>
          <p:cNvSpPr/>
          <p:nvPr/>
        </p:nvSpPr>
        <p:spPr>
          <a:xfrm rot="21591000">
            <a:off x="914760" y="2017080"/>
            <a:ext cx="3379680" cy="2553840"/>
          </a:xfrm>
          <a:prstGeom prst="rect">
            <a:avLst/>
          </a:prstGeom>
          <a:noFill/>
          <a:ln>
            <a:noFill/>
          </a:ln>
        </p:spPr>
        <p:style>
          <a:lnRef idx="0"/>
          <a:fillRef idx="0"/>
          <a:effectRef idx="0"/>
          <a:fontRef idx="minor"/>
        </p:style>
        <p:txBody>
          <a:bodyPr lIns="0" rIns="0" tIns="0" bIns="0">
            <a:normAutofit fontScale="73000"/>
          </a:bodyPr>
          <a:p>
            <a:pPr marL="432000" indent="-323640">
              <a:lnSpc>
                <a:spcPct val="100000"/>
              </a:lnSpc>
              <a:spcAft>
                <a:spcPts val="1148"/>
              </a:spcAft>
              <a:buClr>
                <a:srgbClr val="000000"/>
              </a:buClr>
              <a:buSzPct val="55000"/>
              <a:buFont typeface="StarSymbol"/>
              <a:buAutoNum type="arabicPlain"/>
            </a:pPr>
            <a:r>
              <a:rPr b="0" lang="en-US" sz="2000" spc="-1" strike="noStrike">
                <a:latin typeface="Arial"/>
              </a:rPr>
              <a:t>Open File Manager </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latin typeface="Arial"/>
              </a:rPr>
              <a:t>Double click on application installer  .exe file </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latin typeface="Arial"/>
              </a:rPr>
              <a:t>Download </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latin typeface="Arial"/>
              </a:rPr>
              <a:t>Open FortiClient </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latin typeface="Arial"/>
              </a:rPr>
              <a:t>Enter credentials</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latin typeface="Arial"/>
              </a:rPr>
              <a:t>Protected computer   </a:t>
            </a:r>
            <a:endParaRPr b="0" lang="en-US" sz="2000" spc="-1" strike="noStrike">
              <a:latin typeface="Arial"/>
            </a:endParaRPr>
          </a:p>
          <a:p>
            <a:pPr>
              <a:lnSpc>
                <a:spcPct val="100000"/>
              </a:lnSpc>
              <a:spcAft>
                <a:spcPts val="1148"/>
              </a:spcAft>
            </a:pPr>
            <a:endParaRPr b="0" lang="en-US" sz="2000" spc="-1" strike="noStrike">
              <a:latin typeface="Arial"/>
            </a:endParaRPr>
          </a:p>
        </p:txBody>
      </p:sp>
    </p:spTree>
  </p:cSld>
  <mc:AlternateContent>
    <mc:Choice Requires="p14">
      <p:transition spd="slow" p14:dur="2000">
        <p:fade thruBlk="true"/>
      </p:transition>
    </mc:Choice>
    <mc:Fallback>
      <p:transition spd="slow">
        <p:fade thruBlk="tru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468000" y="216000"/>
            <a:ext cx="7019640" cy="93564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570" spc="-1" strike="noStrike">
                <a:solidFill>
                  <a:srgbClr val="ffffff"/>
                </a:solidFill>
                <a:latin typeface="Arial"/>
              </a:rPr>
              <a:t>Implementation-</a:t>
            </a:r>
            <a:r>
              <a:rPr b="0" lang="en-US" sz="3200" spc="-1" strike="noStrike">
                <a:solidFill>
                  <a:srgbClr val="ffffff"/>
                </a:solidFill>
                <a:latin typeface="Arial"/>
              </a:rPr>
              <a:t> </a:t>
            </a:r>
            <a:r>
              <a:rPr b="0" lang="en-US" sz="2200" spc="-1" strike="noStrike">
                <a:solidFill>
                  <a:srgbClr val="ffffff"/>
                </a:solidFill>
                <a:latin typeface="Arial"/>
              </a:rPr>
              <a:t>Download Malware Software  </a:t>
            </a:r>
            <a:endParaRPr b="0" lang="en-US" sz="2200" spc="-1" strike="noStrike">
              <a:latin typeface="Arial"/>
            </a:endParaRPr>
          </a:p>
        </p:txBody>
      </p:sp>
      <p:sp>
        <p:nvSpPr>
          <p:cNvPr id="112" name="CustomShape 2"/>
          <p:cNvSpPr/>
          <p:nvPr/>
        </p:nvSpPr>
        <p:spPr>
          <a:xfrm rot="21591000">
            <a:off x="914760" y="2017080"/>
            <a:ext cx="3379680" cy="2553840"/>
          </a:xfrm>
          <a:prstGeom prst="rect">
            <a:avLst/>
          </a:prstGeom>
          <a:noFill/>
          <a:ln>
            <a:noFill/>
          </a:ln>
        </p:spPr>
        <p:style>
          <a:lnRef idx="0"/>
          <a:fillRef idx="0"/>
          <a:effectRef idx="0"/>
          <a:fontRef idx="minor"/>
        </p:style>
        <p:txBody>
          <a:bodyPr lIns="0" rIns="0" tIns="0" bIns="0">
            <a:normAutofit fontScale="51000"/>
          </a:bodyPr>
          <a:p>
            <a:pPr marL="432000" indent="-323640">
              <a:lnSpc>
                <a:spcPct val="100000"/>
              </a:lnSpc>
              <a:spcAft>
                <a:spcPts val="1148"/>
              </a:spcAft>
              <a:buClr>
                <a:srgbClr val="000000"/>
              </a:buClr>
              <a:buSzPct val="55000"/>
              <a:buFont typeface="StarSymbol"/>
              <a:buAutoNum type="arabicPlain"/>
            </a:pPr>
            <a:r>
              <a:rPr b="0" lang="en-US" sz="2000" spc="-1" strike="noStrike" u="sng">
                <a:solidFill>
                  <a:srgbClr val="0000ff"/>
                </a:solidFill>
                <a:uFillTx/>
                <a:latin typeface="Arial"/>
                <a:hlinkClick r:id="rId1"/>
              </a:rPr>
              <a:t>https://www.malwarebytes.com/</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solidFill>
                  <a:srgbClr val="0000ff"/>
                </a:solidFill>
                <a:latin typeface="Arial"/>
              </a:rPr>
              <a:t>Click on Download </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solidFill>
                  <a:srgbClr val="0000ff"/>
                </a:solidFill>
                <a:latin typeface="Arial"/>
              </a:rPr>
              <a:t>Open File Manager </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solidFill>
                  <a:srgbClr val="0000ff"/>
                </a:solidFill>
                <a:latin typeface="Arial"/>
              </a:rPr>
              <a:t>Double click on application installer  .exe file </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solidFill>
                  <a:srgbClr val="0000ff"/>
                </a:solidFill>
                <a:latin typeface="Arial"/>
              </a:rPr>
              <a:t>Download </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solidFill>
                  <a:srgbClr val="0000ff"/>
                </a:solidFill>
                <a:latin typeface="Arial"/>
              </a:rPr>
              <a:t>Open Malwarebytes </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solidFill>
                  <a:srgbClr val="0000ff"/>
                </a:solidFill>
                <a:latin typeface="Arial"/>
              </a:rPr>
              <a:t>Click on scan </a:t>
            </a:r>
            <a:endParaRPr b="0" lang="en-US" sz="2000" spc="-1" strike="noStrike">
              <a:latin typeface="Arial"/>
            </a:endParaRPr>
          </a:p>
          <a:p>
            <a:pPr marL="432000" indent="-323640">
              <a:lnSpc>
                <a:spcPct val="100000"/>
              </a:lnSpc>
              <a:spcAft>
                <a:spcPts val="1148"/>
              </a:spcAft>
              <a:buClr>
                <a:srgbClr val="000000"/>
              </a:buClr>
              <a:buSzPct val="55000"/>
              <a:buFont typeface="StarSymbol"/>
              <a:buAutoNum type="arabicPlain"/>
            </a:pPr>
            <a:r>
              <a:rPr b="0" lang="en-US" sz="2000" spc="-1" strike="noStrike">
                <a:solidFill>
                  <a:srgbClr val="0000ff"/>
                </a:solidFill>
                <a:latin typeface="Arial"/>
              </a:rPr>
              <a:t>Protected computer   </a:t>
            </a:r>
            <a:endParaRPr b="0" lang="en-US" sz="2000" spc="-1" strike="noStrike">
              <a:latin typeface="Arial"/>
            </a:endParaRPr>
          </a:p>
          <a:p>
            <a:pPr>
              <a:lnSpc>
                <a:spcPct val="100000"/>
              </a:lnSpc>
              <a:spcAft>
                <a:spcPts val="1148"/>
              </a:spcAft>
            </a:pPr>
            <a:endParaRPr b="0" lang="en-US" sz="2000" spc="-1" strike="noStrike">
              <a:latin typeface="Arial"/>
            </a:endParaRPr>
          </a:p>
        </p:txBody>
      </p:sp>
      <p:pic>
        <p:nvPicPr>
          <p:cNvPr id="113" name="" descr=""/>
          <p:cNvPicPr/>
          <p:nvPr/>
        </p:nvPicPr>
        <p:blipFill>
          <a:blip r:embed="rId2"/>
          <a:stretch/>
        </p:blipFill>
        <p:spPr>
          <a:xfrm>
            <a:off x="4191480" y="2103120"/>
            <a:ext cx="5592240" cy="2651400"/>
          </a:xfrm>
          <a:prstGeom prst="rect">
            <a:avLst/>
          </a:prstGeom>
          <a:ln>
            <a:noFill/>
          </a:ln>
        </p:spPr>
      </p:pic>
    </p:spTree>
  </p:cSld>
  <mc:AlternateContent>
    <mc:Choice Requires="p14">
      <p:transition spd="slow" p14:dur="2000">
        <p:fade thruBlk="true"/>
      </p:transition>
    </mc:Choice>
    <mc:Fallback>
      <p:transition spd="slow">
        <p:fade thruBlk="tru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504000" y="216000"/>
            <a:ext cx="7019640" cy="93564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570" spc="-1" strike="noStrike">
                <a:solidFill>
                  <a:srgbClr val="ffffff"/>
                </a:solidFill>
                <a:latin typeface="Arial"/>
              </a:rPr>
              <a:t>Erika Hernandez</a:t>
            </a:r>
            <a:r>
              <a:rPr b="0" lang="en-US" sz="3570" spc="-1" strike="noStrike">
                <a:solidFill>
                  <a:srgbClr val="ffffff"/>
                </a:solidFill>
                <a:latin typeface="Arial"/>
              </a:rPr>
              <a:t>	</a:t>
            </a:r>
            <a:endParaRPr b="0" lang="en-US" sz="3570" spc="-1" strike="noStrike">
              <a:latin typeface="Arial"/>
            </a:endParaRPr>
          </a:p>
        </p:txBody>
      </p:sp>
      <p:sp>
        <p:nvSpPr>
          <p:cNvPr id="115" name="CustomShape 2"/>
          <p:cNvSpPr/>
          <p:nvPr/>
        </p:nvSpPr>
        <p:spPr>
          <a:xfrm>
            <a:off x="504000" y="1368000"/>
            <a:ext cx="9071640" cy="32878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latin typeface="Arial"/>
              </a:rPr>
              <a:t>Thank you!</a:t>
            </a:r>
            <a:endParaRPr b="0" lang="en-US" sz="3200" spc="-1" strike="noStrike">
              <a:latin typeface="Arial"/>
            </a:endParaRPr>
          </a:p>
          <a:p>
            <a:pPr algn="ctr">
              <a:lnSpc>
                <a:spcPct val="100000"/>
              </a:lnSpc>
            </a:pPr>
            <a:r>
              <a:rPr b="0" lang="en-US" sz="3200" spc="-1" strike="noStrike">
                <a:latin typeface="Arial"/>
              </a:rPr>
              <a:t> </a:t>
            </a:r>
            <a:endParaRPr b="0" lang="en-US" sz="3200" spc="-1" strike="noStrike">
              <a:latin typeface="Arial"/>
            </a:endParaRPr>
          </a:p>
        </p:txBody>
      </p:sp>
      <p:pic>
        <p:nvPicPr>
          <p:cNvPr id="116" name="" descr=""/>
          <p:cNvPicPr/>
          <p:nvPr/>
        </p:nvPicPr>
        <p:blipFill>
          <a:blip r:embed="rId1"/>
          <a:stretch/>
        </p:blipFill>
        <p:spPr>
          <a:xfrm>
            <a:off x="3086640" y="1543680"/>
            <a:ext cx="3809160" cy="3809160"/>
          </a:xfrm>
          <a:prstGeom prst="rect">
            <a:avLst/>
          </a:prstGeom>
          <a:ln>
            <a:noFill/>
          </a:ln>
        </p:spPr>
      </p:pic>
    </p:spTree>
  </p:cSld>
  <mc:AlternateContent>
    <mc:Choice Requires="p14">
      <p:transition spd="slow" p14:dur="2000">
        <p:fade thruBlk="true"/>
      </p:transition>
    </mc:Choice>
    <mc:Fallback>
      <p:transition spd="slow">
        <p:fade thruBlk="tru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Bright Blue</Template>
  <TotalTime>868</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2022-03-24T18:36:35Z</dcterms:created>
  <dc:creator/>
  <dc:description/>
  <dc:language>en-US</dc:language>
  <cp:lastModifiedBy/>
  <dcterms:modified xsi:type="dcterms:W3CDTF">2022-04-21T13:30:51Z</dcterms:modified>
  <cp:revision>26</cp:revision>
  <dc:subject/>
  <dc:title>Bright Blue</dc:title>
</cp:coreProperties>
</file>